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2" r:id="rId3"/>
    <p:sldId id="313" r:id="rId4"/>
    <p:sldId id="289" r:id="rId5"/>
    <p:sldId id="310" r:id="rId6"/>
    <p:sldId id="261" r:id="rId7"/>
    <p:sldId id="323" r:id="rId8"/>
    <p:sldId id="314" r:id="rId9"/>
    <p:sldId id="321" r:id="rId10"/>
    <p:sldId id="288" r:id="rId11"/>
    <p:sldId id="284" r:id="rId12"/>
    <p:sldId id="285" r:id="rId13"/>
    <p:sldId id="309" r:id="rId14"/>
    <p:sldId id="286" r:id="rId15"/>
    <p:sldId id="287" r:id="rId16"/>
    <p:sldId id="311" r:id="rId17"/>
    <p:sldId id="327" r:id="rId18"/>
    <p:sldId id="317" r:id="rId19"/>
    <p:sldId id="332" r:id="rId20"/>
    <p:sldId id="333" r:id="rId21"/>
    <p:sldId id="334" r:id="rId22"/>
    <p:sldId id="336" r:id="rId23"/>
    <p:sldId id="320" r:id="rId24"/>
    <p:sldId id="328" r:id="rId25"/>
    <p:sldId id="324" r:id="rId26"/>
    <p:sldId id="325" r:id="rId27"/>
    <p:sldId id="270" r:id="rId28"/>
    <p:sldId id="326" r:id="rId29"/>
    <p:sldId id="329" r:id="rId30"/>
    <p:sldId id="276" r:id="rId31"/>
    <p:sldId id="305" r:id="rId32"/>
    <p:sldId id="277" r:id="rId33"/>
    <p:sldId id="306" r:id="rId34"/>
    <p:sldId id="278" r:id="rId35"/>
    <p:sldId id="269" r:id="rId36"/>
    <p:sldId id="268" r:id="rId37"/>
    <p:sldId id="307" r:id="rId38"/>
    <p:sldId id="300" r:id="rId39"/>
    <p:sldId id="275" r:id="rId40"/>
    <p:sldId id="279" r:id="rId41"/>
    <p:sldId id="265" r:id="rId42"/>
    <p:sldId id="257" r:id="rId43"/>
    <p:sldId id="271" r:id="rId44"/>
    <p:sldId id="258" r:id="rId45"/>
    <p:sldId id="299" r:id="rId46"/>
    <p:sldId id="281" r:id="rId47"/>
    <p:sldId id="282" r:id="rId48"/>
    <p:sldId id="283" r:id="rId49"/>
    <p:sldId id="297" r:id="rId50"/>
    <p:sldId id="266" r:id="rId51"/>
    <p:sldId id="280" r:id="rId52"/>
    <p:sldId id="296" r:id="rId53"/>
    <p:sldId id="292" r:id="rId54"/>
    <p:sldId id="303" r:id="rId55"/>
    <p:sldId id="259" r:id="rId56"/>
    <p:sldId id="260" r:id="rId57"/>
    <p:sldId id="298" r:id="rId58"/>
    <p:sldId id="263" r:id="rId59"/>
    <p:sldId id="273" r:id="rId60"/>
    <p:sldId id="291" r:id="rId61"/>
    <p:sldId id="290" r:id="rId62"/>
    <p:sldId id="330" r:id="rId63"/>
    <p:sldId id="272" r:id="rId64"/>
    <p:sldId id="322" r:id="rId65"/>
    <p:sldId id="301" r:id="rId66"/>
    <p:sldId id="302" r:id="rId67"/>
    <p:sldId id="304" r:id="rId6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63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1506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8C4BC-111B-414A-81D9-3093EC857467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561E-B30E-4BE4-BA0B-CECA3A6A1C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8C4BC-111B-414A-81D9-3093EC857467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561E-B30E-4BE4-BA0B-CECA3A6A1C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8C4BC-111B-414A-81D9-3093EC857467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561E-B30E-4BE4-BA0B-CECA3A6A1C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8C4BC-111B-414A-81D9-3093EC857467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561E-B30E-4BE4-BA0B-CECA3A6A1C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8C4BC-111B-414A-81D9-3093EC857467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561E-B30E-4BE4-BA0B-CECA3A6A1C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8C4BC-111B-414A-81D9-3093EC857467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561E-B30E-4BE4-BA0B-CECA3A6A1C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8C4BC-111B-414A-81D9-3093EC857467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561E-B30E-4BE4-BA0B-CECA3A6A1C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8C4BC-111B-414A-81D9-3093EC857467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561E-B30E-4BE4-BA0B-CECA3A6A1C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8C4BC-111B-414A-81D9-3093EC857467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561E-B30E-4BE4-BA0B-CECA3A6A1C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8C4BC-111B-414A-81D9-3093EC857467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561E-B30E-4BE4-BA0B-CECA3A6A1C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8C4BC-111B-414A-81D9-3093EC857467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561E-B30E-4BE4-BA0B-CECA3A6A1C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8C4BC-111B-414A-81D9-3093EC857467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A561E-B30E-4BE4-BA0B-CECA3A6A1C2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ГЛУХИЕ  СОГЛАСНЫЕ  ЗВУКИ С - </a:t>
            </a:r>
            <a:r>
              <a:rPr lang="ru-RU" b="1" dirty="0" err="1" smtClean="0">
                <a:solidFill>
                  <a:srgbClr val="C00000"/>
                </a:solidFill>
              </a:rPr>
              <a:t>Сь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Учитель –логопед 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 Иванова О.Ф.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2019 г.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357166"/>
            <a:ext cx="1643074" cy="1869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285728"/>
            <a:ext cx="2286016" cy="1892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702" y="4286256"/>
            <a:ext cx="2117867" cy="1978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14282" y="285728"/>
            <a:ext cx="2071702" cy="1833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357158" y="3857628"/>
            <a:ext cx="2214578" cy="2669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dirty="0" smtClean="0">
                <a:solidFill>
                  <a:srgbClr val="C00000"/>
                </a:solidFill>
              </a:rPr>
              <a:t>В </a:t>
            </a:r>
            <a:r>
              <a:rPr lang="ru-RU" sz="5400" b="1" dirty="0" smtClean="0">
                <a:solidFill>
                  <a:srgbClr val="C00000"/>
                </a:solidFill>
              </a:rPr>
              <a:t>слове </a:t>
            </a:r>
            <a:r>
              <a:rPr lang="ru-RU" b="1" dirty="0" smtClean="0">
                <a:solidFill>
                  <a:srgbClr val="C00000"/>
                </a:solidFill>
              </a:rPr>
              <a:t>Л</a:t>
            </a:r>
            <a:r>
              <a:rPr lang="ru-RU" b="1" dirty="0" smtClean="0">
                <a:solidFill>
                  <a:srgbClr val="FF0000"/>
                </a:solidFill>
              </a:rPr>
              <a:t>Е</a:t>
            </a:r>
            <a:r>
              <a:rPr lang="ru-RU" b="1" dirty="0" smtClean="0">
                <a:solidFill>
                  <a:srgbClr val="C00000"/>
                </a:solidFill>
              </a:rPr>
              <a:t>С – последний                               </a:t>
            </a:r>
            <a:r>
              <a:rPr lang="ru-RU" b="1" dirty="0" smtClean="0">
                <a:solidFill>
                  <a:srgbClr val="00B0F0"/>
                </a:solidFill>
              </a:rPr>
              <a:t>твёрдый согласный звук    С.</a:t>
            </a:r>
            <a:endParaRPr lang="ru-RU" b="1" dirty="0">
              <a:solidFill>
                <a:srgbClr val="00B0F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2000232" y="1714488"/>
            <a:ext cx="3929058" cy="457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0141" y="1685947"/>
            <a:ext cx="8759577" cy="5100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11288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УС- УС –УС – КОЛЮЧИЙ </a:t>
            </a:r>
            <a:r>
              <a:rPr lang="ru-RU" b="1" dirty="0" smtClean="0">
                <a:solidFill>
                  <a:srgbClr val="0070C0"/>
                </a:solidFill>
              </a:rPr>
              <a:t>К</a:t>
            </a:r>
            <a:r>
              <a:rPr lang="ru-RU" b="1" dirty="0" smtClean="0">
                <a:solidFill>
                  <a:srgbClr val="FF0000"/>
                </a:solidFill>
              </a:rPr>
              <a:t>А</a:t>
            </a:r>
            <a:r>
              <a:rPr lang="ru-RU" b="1" dirty="0" smtClean="0">
                <a:solidFill>
                  <a:srgbClr val="0070C0"/>
                </a:solidFill>
              </a:rPr>
              <a:t>КТ</a:t>
            </a:r>
            <a:r>
              <a:rPr lang="ru-RU" b="1" dirty="0" smtClean="0">
                <a:solidFill>
                  <a:srgbClr val="FF0000"/>
                </a:solidFill>
              </a:rPr>
              <a:t>У</a:t>
            </a:r>
            <a:r>
              <a:rPr lang="ru-RU" b="1" dirty="0" smtClean="0">
                <a:solidFill>
                  <a:srgbClr val="0070C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                                             – последний </a:t>
            </a:r>
            <a:r>
              <a:rPr lang="ru-RU" b="1" dirty="0" smtClean="0">
                <a:solidFill>
                  <a:srgbClr val="00B0F0"/>
                </a:solidFill>
              </a:rPr>
              <a:t>звук                                            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00B0F0"/>
                </a:solidFill>
              </a:rPr>
              <a:t>твёрдый согласный  ЗВУК С.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857364"/>
            <a:ext cx="8229600" cy="4268799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000239"/>
            <a:ext cx="6376993" cy="4857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ОС – ОС – ОС   - П</a:t>
            </a:r>
            <a:r>
              <a:rPr lang="ru-RU" sz="4800" b="1" dirty="0" smtClean="0">
                <a:solidFill>
                  <a:srgbClr val="FF0000"/>
                </a:solidFill>
              </a:rPr>
              <a:t>О</a:t>
            </a:r>
            <a:r>
              <a:rPr lang="ru-RU" sz="4800" b="1" dirty="0" smtClean="0">
                <a:solidFill>
                  <a:srgbClr val="C00000"/>
                </a:solidFill>
              </a:rPr>
              <a:t>ДН</a:t>
            </a:r>
            <a:r>
              <a:rPr lang="ru-RU" sz="4800" b="1" dirty="0" smtClean="0">
                <a:solidFill>
                  <a:srgbClr val="FF0000"/>
                </a:solidFill>
              </a:rPr>
              <a:t>О</a:t>
            </a:r>
            <a:r>
              <a:rPr lang="ru-RU" sz="4800" b="1" dirty="0" smtClean="0">
                <a:solidFill>
                  <a:srgbClr val="C00000"/>
                </a:solidFill>
              </a:rPr>
              <a:t>С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5" y="1285860"/>
            <a:ext cx="8092095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0562" y="274638"/>
            <a:ext cx="4186238" cy="222566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ОС – ОС – ОС – НА- СОС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4275713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dirty="0" smtClean="0">
                <a:solidFill>
                  <a:srgbClr val="C00000"/>
                </a:solidFill>
              </a:rPr>
              <a:t>В </a:t>
            </a:r>
            <a:r>
              <a:rPr lang="ru-RU" sz="5400" b="1" dirty="0" smtClean="0">
                <a:solidFill>
                  <a:srgbClr val="C00000"/>
                </a:solidFill>
              </a:rPr>
              <a:t>слове </a:t>
            </a:r>
            <a:r>
              <a:rPr lang="ru-RU" b="1" dirty="0" smtClean="0">
                <a:solidFill>
                  <a:srgbClr val="C00000"/>
                </a:solidFill>
              </a:rPr>
              <a:t>К</a:t>
            </a:r>
            <a:r>
              <a:rPr lang="ru-RU" b="1" dirty="0" smtClean="0">
                <a:solidFill>
                  <a:srgbClr val="FF0000"/>
                </a:solidFill>
              </a:rPr>
              <a:t>О</a:t>
            </a:r>
            <a:r>
              <a:rPr lang="ru-RU" b="1" dirty="0" smtClean="0">
                <a:solidFill>
                  <a:srgbClr val="C00000"/>
                </a:solidFill>
              </a:rPr>
              <a:t>Л</a:t>
            </a:r>
            <a:r>
              <a:rPr lang="ru-RU" b="1" dirty="0" smtClean="0">
                <a:solidFill>
                  <a:srgbClr val="FF0000"/>
                </a:solidFill>
              </a:rPr>
              <a:t>О</a:t>
            </a:r>
            <a:r>
              <a:rPr lang="ru-RU" b="1" dirty="0" smtClean="0">
                <a:solidFill>
                  <a:srgbClr val="C00000"/>
                </a:solidFill>
              </a:rPr>
              <a:t>С – последний                               </a:t>
            </a:r>
            <a:r>
              <a:rPr lang="ru-RU" b="1" dirty="0" smtClean="0">
                <a:solidFill>
                  <a:srgbClr val="00B0F0"/>
                </a:solidFill>
              </a:rPr>
              <a:t>твёрдый согласный звук    С.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57356" y="1500174"/>
            <a:ext cx="5757516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3786182" cy="5786478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ОС - ОС - ОС  </a:t>
            </a:r>
            <a:br>
              <a:rPr lang="ru-RU" sz="5400" b="1" dirty="0" smtClean="0">
                <a:solidFill>
                  <a:srgbClr val="C00000"/>
                </a:solidFill>
              </a:rPr>
            </a:br>
            <a:r>
              <a:rPr lang="ru-RU" sz="5400" b="1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0070C0"/>
                </a:solidFill>
              </a:rPr>
              <a:t>М</a:t>
            </a:r>
            <a:r>
              <a:rPr lang="ru-RU" b="1" dirty="0" smtClean="0">
                <a:solidFill>
                  <a:srgbClr val="FF0000"/>
                </a:solidFill>
              </a:rPr>
              <a:t>А</a:t>
            </a:r>
            <a:r>
              <a:rPr lang="ru-RU" b="1" dirty="0" smtClean="0">
                <a:solidFill>
                  <a:srgbClr val="0070C0"/>
                </a:solidFill>
              </a:rPr>
              <a:t>ТР</a:t>
            </a:r>
            <a:r>
              <a:rPr lang="ru-RU" b="1" dirty="0" smtClean="0">
                <a:solidFill>
                  <a:srgbClr val="FF0000"/>
                </a:solidFill>
              </a:rPr>
              <a:t>О</a:t>
            </a:r>
            <a:r>
              <a:rPr lang="ru-RU" b="1" dirty="0" smtClean="0">
                <a:solidFill>
                  <a:srgbClr val="0070C0"/>
                </a:solidFill>
              </a:rPr>
              <a:t>С                 -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B0F0"/>
                </a:solidFill>
              </a:rPr>
              <a:t>твёрдый согласный звук    «С» В КОНЦЕ СЛОВА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143512"/>
            <a:ext cx="8229600" cy="982651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05" y="142853"/>
            <a:ext cx="5330011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614602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</a:t>
            </a:r>
            <a:r>
              <a:rPr lang="ru-RU" b="1" dirty="0" smtClean="0">
                <a:solidFill>
                  <a:srgbClr val="FF0000"/>
                </a:solidFill>
              </a:rPr>
              <a:t>О</a:t>
            </a:r>
            <a:r>
              <a:rPr lang="ru-RU" b="1" dirty="0" smtClean="0">
                <a:solidFill>
                  <a:srgbClr val="C00000"/>
                </a:solidFill>
              </a:rPr>
              <a:t>М - П</a:t>
            </a:r>
            <a:r>
              <a:rPr lang="ru-RU" b="1" dirty="0" smtClean="0">
                <a:solidFill>
                  <a:srgbClr val="FF0000"/>
                </a:solidFill>
              </a:rPr>
              <a:t>А</a:t>
            </a:r>
            <a:r>
              <a:rPr lang="ru-RU" b="1" dirty="0" smtClean="0">
                <a:solidFill>
                  <a:srgbClr val="C00000"/>
                </a:solidFill>
              </a:rPr>
              <a:t>С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143240" y="536586"/>
            <a:ext cx="5715039" cy="6321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СЛЕВА, СПРАВА,  МЕЖДУ</a:t>
            </a:r>
            <a:endParaRPr lang="ru-RU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571612"/>
            <a:ext cx="2428892" cy="3826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2500306"/>
            <a:ext cx="2438319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1714488"/>
            <a:ext cx="3643306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СЛЕВА,  СПРАВА,   МЕЖДУ</a:t>
            </a:r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1119" y="1928802"/>
            <a:ext cx="2184865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2000240"/>
            <a:ext cx="3357586" cy="2877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99594" y="1571612"/>
            <a:ext cx="354440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У Сони бусы.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1857364"/>
            <a:ext cx="9144000" cy="4071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Загадка –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4000" b="1" dirty="0" smtClean="0">
                <a:solidFill>
                  <a:srgbClr val="0070C0"/>
                </a:solidFill>
              </a:rPr>
              <a:t>В будке спит, косточку грызёт,                                дом сторожит.</a:t>
            </a:r>
          </a:p>
          <a:p>
            <a:pPr>
              <a:buNone/>
            </a:pPr>
            <a:r>
              <a:rPr lang="ru-RU" sz="4000" b="1" dirty="0" smtClean="0">
                <a:solidFill>
                  <a:srgbClr val="0070C0"/>
                </a:solidFill>
              </a:rPr>
              <a:t>Кто к хозяину идёт -  она знать даёт.</a:t>
            </a:r>
          </a:p>
          <a:p>
            <a:pPr>
              <a:buNone/>
            </a:pPr>
            <a:endParaRPr lang="ru-RU" b="1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ru-RU" sz="5400" b="1" dirty="0" smtClean="0">
                <a:solidFill>
                  <a:srgbClr val="0070C0"/>
                </a:solidFill>
              </a:rPr>
              <a:t>С_____</a:t>
            </a:r>
          </a:p>
          <a:p>
            <a:pPr>
              <a:buNone/>
            </a:pPr>
            <a:r>
              <a:rPr lang="ru-RU" sz="5400" b="1" dirty="0" smtClean="0">
                <a:solidFill>
                  <a:srgbClr val="0070C0"/>
                </a:solidFill>
              </a:rPr>
              <a:t> ___  ____  ____</a:t>
            </a:r>
            <a:endParaRPr lang="ru-RU" sz="5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У  Сони  сумка.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-32" y="1285860"/>
            <a:ext cx="9072594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Собака   в   саду.</a:t>
            </a:r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2000240"/>
            <a:ext cx="9144000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ru-RU" dirty="0" smtClean="0"/>
              <a:t>У Сони собака.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812" y="1285861"/>
            <a:ext cx="7572375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8229600" cy="939784"/>
          </a:xfrm>
        </p:spPr>
        <p:txBody>
          <a:bodyPr>
            <a:normAutofit fontScale="90000"/>
          </a:bodyPr>
          <a:lstStyle/>
          <a:p>
            <a:r>
              <a:rPr lang="ru-RU" b="1" smtClean="0">
                <a:solidFill>
                  <a:srgbClr val="C00000"/>
                </a:solidFill>
              </a:rPr>
              <a:t>Варит сам самовар,                                        валит сам  самосвал,</a:t>
            </a:r>
            <a:br>
              <a:rPr lang="ru-RU" b="1" smtClean="0">
                <a:solidFill>
                  <a:srgbClr val="C00000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9"/>
            <a:ext cx="8229600" cy="171451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Сам летает самолёт.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НУ, А ТЫ ПРИЯТЕЛЬ САМ,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 ЧТО УМЕЕШЬ ДЕЛАТЬ САМ?</a:t>
            </a:r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786058"/>
            <a:ext cx="8572560" cy="27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НУ, А ТЫ ПРИЯТЕЛЬ САМ, ЧТО УМЕЕШЬ ДЕЛАТЬ САМ?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Я сам люблю…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Я сама умею</a:t>
            </a:r>
            <a:r>
              <a:rPr lang="ru-RU" b="1" dirty="0" smtClean="0">
                <a:solidFill>
                  <a:srgbClr val="C00000"/>
                </a:solidFill>
              </a:rPr>
              <a:t>… готовить суп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Я сам хочу, потому что…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3929066"/>
            <a:ext cx="4560226" cy="2280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1934" y="274638"/>
            <a:ext cx="4614866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14290"/>
            <a:ext cx="2928926" cy="591187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Сестра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рассказала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Соне сказку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про сову.</a:t>
            </a:r>
          </a:p>
          <a:p>
            <a:pPr>
              <a:buNone/>
            </a:pPr>
            <a:r>
              <a:rPr lang="ru-RU" b="1" dirty="0" smtClean="0"/>
              <a:t>Сова в </a:t>
            </a:r>
          </a:p>
          <a:p>
            <a:pPr>
              <a:buNone/>
            </a:pPr>
            <a:r>
              <a:rPr lang="ru-RU" b="1" dirty="0" smtClean="0"/>
              <a:t>сказке </a:t>
            </a:r>
          </a:p>
          <a:p>
            <a:pPr>
              <a:buNone/>
            </a:pPr>
            <a:r>
              <a:rPr lang="ru-RU" b="1" dirty="0" smtClean="0"/>
              <a:t>сидела </a:t>
            </a:r>
          </a:p>
          <a:p>
            <a:pPr>
              <a:buNone/>
            </a:pPr>
            <a:r>
              <a:rPr lang="ru-RU" b="1" dirty="0" smtClean="0"/>
              <a:t>в </a:t>
            </a:r>
            <a:r>
              <a:rPr lang="ru-RU" b="1" dirty="0" smtClean="0"/>
              <a:t>лесу на сосне.</a:t>
            </a:r>
            <a:endParaRPr lang="ru-RU" b="1" dirty="0" smtClean="0"/>
          </a:p>
          <a:p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357166"/>
            <a:ext cx="6215074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926" y="274638"/>
            <a:ext cx="5757874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571612"/>
            <a:ext cx="2000264" cy="4554551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У  Сени  и Сани                                                 в  сетях  </a:t>
            </a:r>
            <a:r>
              <a:rPr lang="ru-RU" sz="4000" b="1" dirty="0" smtClean="0">
                <a:solidFill>
                  <a:srgbClr val="C00000"/>
                </a:solidFill>
              </a:rPr>
              <a:t>сом</a:t>
            </a:r>
            <a:r>
              <a:rPr lang="ru-RU" b="1" dirty="0" smtClean="0">
                <a:solidFill>
                  <a:srgbClr val="0070C0"/>
                </a:solidFill>
              </a:rPr>
              <a:t>  с  усами.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0"/>
            <a:ext cx="6643702" cy="635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28982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СТ</a:t>
            </a:r>
            <a:r>
              <a:rPr lang="ru-RU" b="1" dirty="0" smtClean="0">
                <a:solidFill>
                  <a:srgbClr val="FF0000"/>
                </a:solidFill>
              </a:rPr>
              <a:t>А - </a:t>
            </a:r>
            <a:r>
              <a:rPr lang="ru-RU" b="1" dirty="0" smtClean="0">
                <a:solidFill>
                  <a:srgbClr val="0070C0"/>
                </a:solidFill>
              </a:rPr>
              <a:t>К</a:t>
            </a:r>
            <a:r>
              <a:rPr lang="ru-RU" b="1" dirty="0" smtClean="0">
                <a:solidFill>
                  <a:srgbClr val="FF0000"/>
                </a:solidFill>
              </a:rPr>
              <a:t>А</a:t>
            </a:r>
            <a:r>
              <a:rPr lang="ru-RU" b="1" dirty="0" smtClean="0">
                <a:solidFill>
                  <a:srgbClr val="0070C0"/>
                </a:solidFill>
              </a:rPr>
              <a:t>Н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6248" y="0"/>
            <a:ext cx="3786214" cy="565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85720" y="2928934"/>
            <a:ext cx="32861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b="1" dirty="0" smtClean="0">
                <a:solidFill>
                  <a:srgbClr val="C00000"/>
                </a:solidFill>
              </a:rPr>
              <a:t>НАЗОВИ ПЕРВЫЙ ЗВУК</a:t>
            </a:r>
          </a:p>
          <a:p>
            <a:pPr>
              <a:buNone/>
            </a:pPr>
            <a:r>
              <a:rPr lang="ru-RU" sz="3200" b="1" dirty="0" smtClean="0">
                <a:solidFill>
                  <a:srgbClr val="C00000"/>
                </a:solidFill>
              </a:rPr>
              <a:t>В СЛОВЕ. </a:t>
            </a:r>
          </a:p>
          <a:p>
            <a:pPr>
              <a:buNone/>
            </a:pPr>
            <a:r>
              <a:rPr lang="ru-RU" sz="3200" b="1" dirty="0" smtClean="0">
                <a:solidFill>
                  <a:srgbClr val="0070C0"/>
                </a:solidFill>
              </a:rPr>
              <a:t>ТВЁРДЫЙ ИЛИ МЯГКИЙ </a:t>
            </a:r>
          </a:p>
          <a:p>
            <a:pPr>
              <a:buNone/>
            </a:pPr>
            <a:r>
              <a:rPr lang="ru-RU" sz="3200" b="1" dirty="0" smtClean="0">
                <a:solidFill>
                  <a:srgbClr val="0070C0"/>
                </a:solidFill>
              </a:rPr>
              <a:t>СОГЛАСНЫЙ?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5429264"/>
            <a:ext cx="10382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5429264"/>
            <a:ext cx="1095375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5429264"/>
            <a:ext cx="10382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5429264"/>
            <a:ext cx="10382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5429264"/>
            <a:ext cx="10382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Слоны умны, слоны сильны,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Слоны спокойны и умны.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26488" y="1214422"/>
            <a:ext cx="7988916" cy="5502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СКАЖИ  ЛАСКОВО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2643182"/>
            <a:ext cx="5558521" cy="2242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Назови словечко,                             отгадай первый звук в слове. </a:t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142984"/>
            <a:ext cx="5867440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</a:t>
            </a:r>
            <a:r>
              <a:rPr lang="ru-RU" b="1" dirty="0" smtClean="0">
                <a:solidFill>
                  <a:srgbClr val="FF0000"/>
                </a:solidFill>
              </a:rPr>
              <a:t>О</a:t>
            </a:r>
            <a:r>
              <a:rPr lang="ru-RU" b="1" dirty="0" smtClean="0"/>
              <a:t>Б</a:t>
            </a:r>
            <a:r>
              <a:rPr lang="ru-RU" b="1" dirty="0" smtClean="0">
                <a:solidFill>
                  <a:srgbClr val="FF0000"/>
                </a:solidFill>
              </a:rPr>
              <a:t>А</a:t>
            </a:r>
            <a:r>
              <a:rPr lang="ru-RU" b="1" dirty="0" smtClean="0"/>
              <a:t>К</a:t>
            </a:r>
            <a:r>
              <a:rPr lang="ru-RU" b="1" dirty="0" smtClean="0">
                <a:solidFill>
                  <a:srgbClr val="FF0000"/>
                </a:solidFill>
              </a:rPr>
              <a:t>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1428737"/>
            <a:ext cx="8472518" cy="8572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Гладишь – ласкается,  дразнишь – кусается.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2928934"/>
            <a:ext cx="7762335" cy="3348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ГУСЬ – В СЛОВЕ ОДИН СЛОГ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1285860"/>
            <a:ext cx="3271285" cy="49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186106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FF0000"/>
                </a:solidFill>
              </a:rPr>
              <a:t>О</a:t>
            </a:r>
            <a:r>
              <a:rPr lang="ru-RU" b="1" dirty="0" smtClean="0">
                <a:solidFill>
                  <a:srgbClr val="C00000"/>
                </a:solidFill>
              </a:rPr>
              <a:t> – В</a:t>
            </a:r>
            <a:r>
              <a:rPr lang="ru-RU" b="1" dirty="0" smtClean="0">
                <a:solidFill>
                  <a:srgbClr val="FF0000"/>
                </a:solidFill>
              </a:rPr>
              <a:t>А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С</a:t>
            </a:r>
            <a:r>
              <a:rPr lang="ru-RU" b="1" dirty="0" smtClean="0">
                <a:solidFill>
                  <a:srgbClr val="FF0000"/>
                </a:solidFill>
              </a:rPr>
              <a:t>О – </a:t>
            </a:r>
            <a:r>
              <a:rPr lang="ru-RU" b="1" dirty="0" smtClean="0">
                <a:solidFill>
                  <a:srgbClr val="0070C0"/>
                </a:solidFill>
              </a:rPr>
              <a:t>В</a:t>
            </a:r>
            <a:r>
              <a:rPr lang="ru-RU" b="1" dirty="0" smtClean="0">
                <a:solidFill>
                  <a:srgbClr val="FF0000"/>
                </a:solidFill>
              </a:rPr>
              <a:t>Ы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14810" y="285728"/>
            <a:ext cx="4167406" cy="624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500174"/>
            <a:ext cx="2928958" cy="4552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4422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СОБАКА - В СЛОВЕ ТРИ СЛОГА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28794" y="1071546"/>
            <a:ext cx="5572164" cy="570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FF0000"/>
                </a:solidFill>
              </a:rPr>
              <a:t>А</a:t>
            </a:r>
            <a:r>
              <a:rPr lang="ru-RU" b="1" dirty="0" smtClean="0">
                <a:solidFill>
                  <a:srgbClr val="C00000"/>
                </a:solidFill>
              </a:rPr>
              <a:t>-М</a:t>
            </a:r>
            <a:r>
              <a:rPr lang="ru-RU" b="1" dirty="0" smtClean="0">
                <a:solidFill>
                  <a:srgbClr val="FF0000"/>
                </a:solidFill>
              </a:rPr>
              <a:t>О</a:t>
            </a:r>
            <a:r>
              <a:rPr lang="ru-RU" b="1" dirty="0" smtClean="0">
                <a:solidFill>
                  <a:srgbClr val="C00000"/>
                </a:solidFill>
              </a:rPr>
              <a:t>-</a:t>
            </a:r>
            <a:r>
              <a:rPr lang="ru-RU" b="1" dirty="0" smtClean="0">
                <a:solidFill>
                  <a:srgbClr val="00863D"/>
                </a:solidFill>
              </a:rPr>
              <a:t>Л</a:t>
            </a:r>
            <a:r>
              <a:rPr lang="ru-RU" b="1" dirty="0" smtClean="0">
                <a:solidFill>
                  <a:srgbClr val="FF0000"/>
                </a:solidFill>
              </a:rPr>
              <a:t>Ё</a:t>
            </a:r>
            <a:r>
              <a:rPr lang="ru-RU" b="1" dirty="0" smtClean="0">
                <a:solidFill>
                  <a:srgbClr val="C00000"/>
                </a:solidFill>
              </a:rPr>
              <a:t>Т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571612"/>
            <a:ext cx="8464515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Сноп -    СН</a:t>
            </a:r>
            <a:r>
              <a:rPr lang="ru-RU" b="1" dirty="0" smtClean="0">
                <a:solidFill>
                  <a:srgbClr val="FF0000"/>
                </a:solidFill>
              </a:rPr>
              <a:t>О- </a:t>
            </a:r>
            <a:r>
              <a:rPr lang="ru-RU" b="1" dirty="0" smtClean="0">
                <a:solidFill>
                  <a:srgbClr val="0070C0"/>
                </a:solidFill>
              </a:rPr>
              <a:t>П</a:t>
            </a:r>
            <a:r>
              <a:rPr lang="ru-RU" b="1" dirty="0" smtClean="0">
                <a:solidFill>
                  <a:srgbClr val="FF0000"/>
                </a:solidFill>
              </a:rPr>
              <a:t>Ы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628" y="1928802"/>
            <a:ext cx="3286148" cy="4648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С</a:t>
            </a:r>
            <a:r>
              <a:rPr lang="ru-RU" b="1" dirty="0" smtClean="0">
                <a:solidFill>
                  <a:srgbClr val="FF0000"/>
                </a:solidFill>
              </a:rPr>
              <a:t>О - </a:t>
            </a:r>
            <a:r>
              <a:rPr lang="ru-RU" b="1" dirty="0" smtClean="0">
                <a:solidFill>
                  <a:srgbClr val="0070C0"/>
                </a:solidFill>
              </a:rPr>
              <a:t>Т</a:t>
            </a:r>
            <a:r>
              <a:rPr lang="ru-RU" b="1" dirty="0" smtClean="0">
                <a:solidFill>
                  <a:srgbClr val="FF0000"/>
                </a:solidFill>
              </a:rPr>
              <a:t>Ы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56343" y="1212550"/>
            <a:ext cx="5644615" cy="5288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72198" y="274638"/>
            <a:ext cx="2614602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МАС -КА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285727"/>
            <a:ext cx="6215106" cy="3303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643050"/>
            <a:ext cx="7643866" cy="4498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214290"/>
            <a:ext cx="5510973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ПОД КРЫШЕЙ ЧЕТЫРЕ НОЖКИ,                              А НА КРЫШЕ СУП, ДА ЛОЖКИ.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3" y="1490495"/>
            <a:ext cx="7474150" cy="486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428604"/>
            <a:ext cx="7829576" cy="107157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Накачай насос ты: С-С-С.                                     Это очень просто: </a:t>
            </a:r>
            <a:r>
              <a:rPr lang="ru-RU" sz="2700" b="1" dirty="0" smtClean="0">
                <a:solidFill>
                  <a:srgbClr val="0070C0"/>
                </a:solidFill>
              </a:rPr>
              <a:t>С-С-С.</a:t>
            </a:r>
            <a:br>
              <a:rPr lang="ru-RU" sz="2700" b="1" dirty="0" smtClean="0">
                <a:solidFill>
                  <a:srgbClr val="0070C0"/>
                </a:solidFill>
              </a:rPr>
            </a:b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4357694"/>
            <a:ext cx="8229600" cy="176846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428736"/>
            <a:ext cx="6429420" cy="43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На дне, где тихо и темно,                            лежит усатое бревно.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287" y="1643050"/>
            <a:ext cx="9052713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МЕБЕЛЬ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СТОЛ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СТУЛ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ШКАФ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1285860"/>
            <a:ext cx="696262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Повтори предложение и скажи: сколько слов в предложении?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3471858" cy="4525963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Под сосной стоит скамейка.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Около скамейки стоит собака</a:t>
            </a:r>
            <a:r>
              <a:rPr lang="ru-RU" dirty="0" smtClean="0">
                <a:solidFill>
                  <a:srgbClr val="C00000"/>
                </a:solidFill>
              </a:rPr>
              <a:t>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1428736"/>
            <a:ext cx="4143404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</a:rPr>
              <a:t>С</a:t>
            </a:r>
            <a:r>
              <a:rPr lang="ru-RU" sz="4800" b="1" dirty="0" smtClean="0">
                <a:solidFill>
                  <a:srgbClr val="FF0000"/>
                </a:solidFill>
              </a:rPr>
              <a:t> А – </a:t>
            </a:r>
            <a:r>
              <a:rPr lang="ru-RU" sz="4800" b="1" dirty="0" smtClean="0">
                <a:solidFill>
                  <a:srgbClr val="0070C0"/>
                </a:solidFill>
              </a:rPr>
              <a:t>П</a:t>
            </a:r>
            <a:r>
              <a:rPr lang="ru-RU" sz="4800" b="1" dirty="0" smtClean="0">
                <a:solidFill>
                  <a:srgbClr val="FF0000"/>
                </a:solidFill>
              </a:rPr>
              <a:t> О – </a:t>
            </a:r>
            <a:r>
              <a:rPr lang="ru-RU" sz="4800" b="1" dirty="0" smtClean="0">
                <a:solidFill>
                  <a:srgbClr val="00B050"/>
                </a:solidFill>
              </a:rPr>
              <a:t>Г </a:t>
            </a:r>
            <a:r>
              <a:rPr lang="ru-RU" sz="4800" b="1" dirty="0" smtClean="0">
                <a:solidFill>
                  <a:srgbClr val="FF0000"/>
                </a:solidFill>
              </a:rPr>
              <a:t>И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600200"/>
            <a:ext cx="2357454" cy="4525963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Длинная полоска  -  слово.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Короткие полоски – слоги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4385" y="2428868"/>
            <a:ext cx="3563697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1000108"/>
            <a:ext cx="371477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863D"/>
                </a:solidFill>
              </a:rPr>
              <a:t>СЛЕВА, СПРАВА,  МЕЖДУ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29256" y="1600200"/>
            <a:ext cx="3257544" cy="4525963"/>
          </a:xfrm>
        </p:spPr>
        <p:txBody>
          <a:bodyPr/>
          <a:lstStyle/>
          <a:p>
            <a:pPr>
              <a:buNone/>
            </a:pPr>
            <a:endParaRPr lang="ru-RU" b="1" dirty="0" smtClean="0">
              <a:solidFill>
                <a:srgbClr val="7030A0"/>
              </a:solidFill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0" y="1285860"/>
            <a:ext cx="3643338" cy="5200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35519" y="2500306"/>
            <a:ext cx="3536745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2928934"/>
            <a:ext cx="2362196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Собака гонится за лисой.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571744"/>
            <a:ext cx="492922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98938" y="2285992"/>
            <a:ext cx="414506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«Подскажи словечко»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1071571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                          Во дворе лает../собака/.</a:t>
            </a:r>
            <a:endParaRPr lang="ru-RU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991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Сегодня ярко светит …/</a:t>
            </a:r>
            <a:r>
              <a:rPr lang="ru-RU" b="1" dirty="0" smtClean="0">
                <a:solidFill>
                  <a:srgbClr val="0070C0"/>
                </a:solidFill>
              </a:rPr>
              <a:t>с</a:t>
            </a:r>
            <a:r>
              <a:rPr lang="ru-RU" b="1" dirty="0" smtClean="0">
                <a:solidFill>
                  <a:srgbClr val="FF0000"/>
                </a:solidFill>
              </a:rPr>
              <a:t>о</a:t>
            </a:r>
            <a:r>
              <a:rPr lang="ru-RU" b="1" dirty="0" smtClean="0">
                <a:solidFill>
                  <a:srgbClr val="C00000"/>
                </a:solidFill>
              </a:rPr>
              <a:t>лнц</a:t>
            </a:r>
            <a:r>
              <a:rPr lang="ru-RU" b="1" dirty="0" smtClean="0">
                <a:solidFill>
                  <a:srgbClr val="FF0000"/>
                </a:solidFill>
              </a:rPr>
              <a:t>е</a:t>
            </a:r>
            <a:r>
              <a:rPr lang="ru-RU" b="1" dirty="0" smtClean="0">
                <a:solidFill>
                  <a:srgbClr val="C00000"/>
                </a:solidFill>
              </a:rPr>
              <a:t>/      </a:t>
            </a:r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2214554"/>
            <a:ext cx="7226517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Из снега намело высокий../сугроб/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314" y="1285860"/>
            <a:ext cx="8715404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Солнце припекло – одеяло потекло.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714488"/>
            <a:ext cx="7488603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50030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                                                                                            </a:t>
            </a:r>
            <a:r>
              <a:rPr lang="ru-RU" dirty="0" smtClean="0">
                <a:solidFill>
                  <a:srgbClr val="0070C0"/>
                </a:solidFill>
              </a:rPr>
              <a:t>ЗВУК «С» ПРОИЗНОСИМ НА УЛЫБКЕ.                                                                </a:t>
            </a:r>
            <a:r>
              <a:rPr lang="ru-RU" dirty="0" smtClean="0">
                <a:solidFill>
                  <a:srgbClr val="C00000"/>
                </a:solidFill>
              </a:rPr>
              <a:t>Язык удерживать за нижними зубами.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Между зубами – расстояние.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Голос молчит.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714620"/>
            <a:ext cx="8229600" cy="341154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3429000"/>
            <a:ext cx="783687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Слова в предложении с предлогом «С» пишутся отдельно.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002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737"/>
            <a:ext cx="892971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2857496"/>
            <a:ext cx="6929486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Света катается с горы на /… санках.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571612"/>
            <a:ext cx="8804628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?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2714620"/>
            <a:ext cx="3720502" cy="2778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2071678"/>
            <a:ext cx="3049013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71924" cy="193991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СТР</a:t>
            </a:r>
            <a:r>
              <a:rPr lang="ru-RU" b="1" dirty="0" smtClean="0">
                <a:solidFill>
                  <a:srgbClr val="FF0000"/>
                </a:solidFill>
              </a:rPr>
              <a:t>А</a:t>
            </a:r>
            <a:r>
              <a:rPr lang="ru-RU" b="1" dirty="0" smtClean="0"/>
              <a:t>-</a:t>
            </a:r>
            <a:r>
              <a:rPr lang="ru-RU" b="1" dirty="0" smtClean="0">
                <a:solidFill>
                  <a:srgbClr val="FF0000"/>
                </a:solidFill>
              </a:rPr>
              <a:t>У</a:t>
            </a:r>
            <a:r>
              <a:rPr lang="ru-RU" b="1" dirty="0" smtClean="0">
                <a:solidFill>
                  <a:srgbClr val="0070C0"/>
                </a:solidFill>
              </a:rPr>
              <a:t>С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rgbClr val="0070C0"/>
                </a:solidFill>
              </a:rPr>
              <a:t>СТР</a:t>
            </a:r>
            <a:r>
              <a:rPr lang="ru-RU" b="1" dirty="0" smtClean="0">
                <a:solidFill>
                  <a:srgbClr val="FF0000"/>
                </a:solidFill>
              </a:rPr>
              <a:t>А-У</a:t>
            </a:r>
            <a:r>
              <a:rPr lang="ru-RU" b="1" dirty="0" smtClean="0"/>
              <a:t>- </a:t>
            </a:r>
            <a:r>
              <a:rPr lang="ru-RU" b="1" dirty="0" smtClean="0">
                <a:solidFill>
                  <a:srgbClr val="00B050"/>
                </a:solidFill>
              </a:rPr>
              <a:t>С</a:t>
            </a:r>
            <a:r>
              <a:rPr lang="ru-RU" b="1" dirty="0" smtClean="0">
                <a:solidFill>
                  <a:srgbClr val="FF0000"/>
                </a:solidFill>
              </a:rPr>
              <a:t>Я</a:t>
            </a:r>
            <a:r>
              <a:rPr lang="ru-RU" b="1" dirty="0" smtClean="0">
                <a:solidFill>
                  <a:srgbClr val="0070C0"/>
                </a:solidFill>
              </a:rPr>
              <a:t>Т</a:t>
            </a:r>
            <a:r>
              <a:rPr lang="ru-RU" b="1" dirty="0" smtClean="0">
                <a:solidFill>
                  <a:srgbClr val="FF0000"/>
                </a:solidFill>
              </a:rPr>
              <a:t>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214942" y="642918"/>
            <a:ext cx="3500462" cy="5734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285720" y="1857364"/>
            <a:ext cx="142559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1214414" y="4357670"/>
            <a:ext cx="142559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3643306" y="4357670"/>
            <a:ext cx="142559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2357422" y="2143116"/>
            <a:ext cx="142559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4143372" y="0"/>
            <a:ext cx="142559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229600" cy="1643074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C00000"/>
                </a:solidFill>
              </a:rPr>
              <a:t>На какой сугроб упадут снежинки?</a:t>
            </a: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b="1" dirty="0" smtClean="0">
                <a:solidFill>
                  <a:srgbClr val="0070C0"/>
                </a:solidFill>
              </a:rPr>
              <a:t>Б</a:t>
            </a:r>
            <a:r>
              <a:rPr lang="ru-RU" b="1" dirty="0" smtClean="0">
                <a:solidFill>
                  <a:srgbClr val="FF0000"/>
                </a:solidFill>
              </a:rPr>
              <a:t>У</a:t>
            </a:r>
            <a:r>
              <a:rPr lang="ru-RU" b="1" dirty="0" smtClean="0">
                <a:solidFill>
                  <a:srgbClr val="0070C0"/>
                </a:solidFill>
              </a:rPr>
              <a:t> – С</a:t>
            </a:r>
            <a:r>
              <a:rPr lang="ru-RU" b="1" dirty="0" smtClean="0">
                <a:solidFill>
                  <a:srgbClr val="FF0000"/>
                </a:solidFill>
              </a:rPr>
              <a:t>Ы</a:t>
            </a:r>
            <a:r>
              <a:rPr lang="ru-RU" b="1" dirty="0" smtClean="0">
                <a:solidFill>
                  <a:srgbClr val="0070C0"/>
                </a:solidFill>
              </a:rPr>
              <a:t>    в снежинке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А</a:t>
            </a:r>
            <a:r>
              <a:rPr lang="ru-RU" b="1" dirty="0" smtClean="0">
                <a:solidFill>
                  <a:srgbClr val="0070C0"/>
                </a:solidFill>
              </a:rPr>
              <a:t>В – Т</a:t>
            </a:r>
            <a:r>
              <a:rPr lang="ru-RU" b="1" dirty="0" smtClean="0">
                <a:solidFill>
                  <a:srgbClr val="FF0000"/>
                </a:solidFill>
              </a:rPr>
              <a:t>О</a:t>
            </a:r>
            <a:r>
              <a:rPr lang="ru-RU" b="1" dirty="0" smtClean="0">
                <a:solidFill>
                  <a:srgbClr val="0070C0"/>
                </a:solidFill>
              </a:rPr>
              <a:t> – Б</a:t>
            </a:r>
            <a:r>
              <a:rPr lang="ru-RU" b="1" dirty="0" smtClean="0">
                <a:solidFill>
                  <a:srgbClr val="FF0000"/>
                </a:solidFill>
              </a:rPr>
              <a:t>У</a:t>
            </a:r>
            <a:r>
              <a:rPr lang="ru-RU" b="1" dirty="0" smtClean="0">
                <a:solidFill>
                  <a:srgbClr val="0070C0"/>
                </a:solidFill>
              </a:rPr>
              <a:t>С   В  СНЕЖИНКЕ.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57694"/>
            <a:ext cx="9144000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1600200"/>
            <a:ext cx="614338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1857364"/>
            <a:ext cx="2571736" cy="2679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928802"/>
            <a:ext cx="2500330" cy="229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1857364"/>
            <a:ext cx="2544745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5786478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00174"/>
            <a:ext cx="8743199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«Галка и скакалка».    </a:t>
            </a:r>
            <a:r>
              <a:rPr lang="ru-RU" sz="3600" b="1" i="1" dirty="0" smtClean="0">
                <a:solidFill>
                  <a:srgbClr val="0070C0"/>
                </a:solidFill>
              </a:rPr>
              <a:t>И. Демьянова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00496" y="1071546"/>
            <a:ext cx="4686304" cy="505461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Очень любит Галка  весёлую скакалку: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	</a:t>
            </a:r>
            <a:r>
              <a:rPr lang="ru-RU" b="1" dirty="0" smtClean="0">
                <a:solidFill>
                  <a:srgbClr val="0070C0"/>
                </a:solidFill>
              </a:rPr>
              <a:t>Скок, да скок. 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Скок, да скок: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	Галке не жалко ног,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	А бывает жалко весёлую скакалку: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«Отдохни, скакалка»,  -   </a:t>
            </a:r>
            <a:r>
              <a:rPr lang="ru-RU" b="1" dirty="0" smtClean="0">
                <a:solidFill>
                  <a:srgbClr val="C00000"/>
                </a:solidFill>
              </a:rPr>
              <a:t>еле шепчет Галка!</a:t>
            </a:r>
          </a:p>
          <a:p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71612"/>
            <a:ext cx="4073012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571480"/>
            <a:ext cx="4286280" cy="5526095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СО - СОВЫ</a:t>
            </a:r>
            <a:endParaRPr lang="ru-RU" b="1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СВЁКОЛЬНЫЕ  СТРАДАНИЯ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285860"/>
            <a:ext cx="3571900" cy="4840303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70C0"/>
                </a:solidFill>
              </a:rPr>
              <a:t>СВ</a:t>
            </a:r>
            <a:r>
              <a:rPr lang="ru-RU" b="1" dirty="0" smtClean="0">
                <a:solidFill>
                  <a:srgbClr val="FF0000"/>
                </a:solidFill>
              </a:rPr>
              <a:t>Ё</a:t>
            </a:r>
            <a:r>
              <a:rPr lang="ru-RU" b="1" dirty="0" smtClean="0">
                <a:solidFill>
                  <a:srgbClr val="0070C0"/>
                </a:solidFill>
              </a:rPr>
              <a:t>КЛА ПЛАКАТЬ  НАЧАЛА,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ДО КОРНЕЙ НАМОКЛА.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Я</a:t>
            </a:r>
            <a:r>
              <a:rPr lang="ru-RU" b="1" dirty="0" smtClean="0">
                <a:solidFill>
                  <a:srgbClr val="0070C0"/>
                </a:solidFill>
              </a:rPr>
              <a:t>, РЕБЯТА,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70C0"/>
                </a:solidFill>
              </a:rPr>
              <a:t> НЕ СВЕКЛА,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Я</a:t>
            </a:r>
            <a:r>
              <a:rPr lang="ru-RU" b="1" dirty="0" smtClean="0">
                <a:solidFill>
                  <a:srgbClr val="0070C0"/>
                </a:solidFill>
              </a:rPr>
              <a:t>, РЕБЯТА,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НЕ СВЕКЛА,</a:t>
            </a:r>
          </a:p>
          <a:p>
            <a:pPr algn="ctr">
              <a:buNone/>
            </a:pPr>
            <a:endParaRPr lang="ru-RU" b="1" dirty="0" smtClean="0">
              <a:solidFill>
                <a:srgbClr val="0070C0"/>
              </a:solidFill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Я</a:t>
            </a:r>
            <a:r>
              <a:rPr lang="ru-RU" b="1" dirty="0" smtClean="0">
                <a:solidFill>
                  <a:srgbClr val="0070C0"/>
                </a:solidFill>
              </a:rPr>
              <a:t>, РЕБЯТА, 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70C0"/>
                </a:solidFill>
              </a:rPr>
              <a:t>СВ</a:t>
            </a:r>
            <a:r>
              <a:rPr lang="ru-RU" b="1" dirty="0" smtClean="0">
                <a:solidFill>
                  <a:srgbClr val="FF0000"/>
                </a:solidFill>
              </a:rPr>
              <a:t>Ё</a:t>
            </a:r>
            <a:r>
              <a:rPr lang="ru-RU" b="1" dirty="0" smtClean="0">
                <a:solidFill>
                  <a:srgbClr val="0070C0"/>
                </a:solidFill>
              </a:rPr>
              <a:t>КЛА!</a:t>
            </a:r>
            <a:endParaRPr lang="ru-RU" dirty="0" smtClean="0"/>
          </a:p>
          <a:p>
            <a:pPr algn="ctr">
              <a:buNone/>
            </a:pP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06" y="1304150"/>
            <a:ext cx="5500726" cy="527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Стог сена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656105" y="844167"/>
            <a:ext cx="5547941" cy="6288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ТЯНЕМ  ГЛАСНЫЕ  И  СОГЛАСНЫЙ  </a:t>
            </a:r>
            <a:r>
              <a:rPr lang="ru-RU" sz="6000" b="1" dirty="0" smtClean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__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214422"/>
            <a:ext cx="8286808" cy="5324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857496"/>
            <a:ext cx="1933575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142984"/>
            <a:ext cx="2133602" cy="2067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4572008"/>
            <a:ext cx="1643074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Вася косил косилкой спелый овёс.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500174"/>
            <a:ext cx="9144000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СО  - СОВЫ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0562" y="1500174"/>
            <a:ext cx="2906234" cy="3586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10385" y="8178"/>
            <a:ext cx="5747365" cy="6849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86578" y="274638"/>
            <a:ext cx="1900222" cy="1143000"/>
          </a:xfrm>
        </p:spPr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786578" y="1600200"/>
            <a:ext cx="1900222" cy="4525963"/>
          </a:xfrm>
        </p:spPr>
        <p:txBody>
          <a:bodyPr/>
          <a:lstStyle/>
          <a:p>
            <a:pPr>
              <a:buNone/>
            </a:pPr>
            <a:r>
              <a:rPr lang="ru-RU" smtClean="0"/>
              <a:t>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42852"/>
            <a:ext cx="5158182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22729" y="5286388"/>
            <a:ext cx="3621271" cy="1203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272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ПРЕДЛОЖИТЕ  РЕБЁНКУ ПОВТОРИТЬ СЛОГИ  И  СЛОЖИТЬ   ИХ   ИЗ  БУКВ </a:t>
            </a:r>
            <a:r>
              <a:rPr lang="ru-RU" sz="3600" b="1" dirty="0" smtClean="0">
                <a:solidFill>
                  <a:srgbClr val="0070C0"/>
                </a:solidFill>
              </a:rPr>
              <a:t>магнитной или разрезной азбуки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857388"/>
            <a:ext cx="5786478" cy="478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СИ -                  СИНИЦА</a:t>
            </a:r>
            <a:endParaRPr lang="ru-RU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643050"/>
            <a:ext cx="5143536" cy="458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8715852" cy="1598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1934" y="274638"/>
            <a:ext cx="4614866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Ч</a:t>
            </a:r>
            <a:r>
              <a:rPr lang="ru-RU" b="1" dirty="0" smtClean="0">
                <a:solidFill>
                  <a:srgbClr val="FF0000"/>
                </a:solidFill>
              </a:rPr>
              <a:t>А - </a:t>
            </a:r>
            <a:r>
              <a:rPr lang="ru-RU" b="1" dirty="0" smtClean="0">
                <a:solidFill>
                  <a:srgbClr val="0070C0"/>
                </a:solidFill>
              </a:rPr>
              <a:t>С</a:t>
            </a:r>
            <a:r>
              <a:rPr lang="ru-RU" b="1" dirty="0" smtClean="0">
                <a:solidFill>
                  <a:srgbClr val="FF0000"/>
                </a:solidFill>
              </a:rPr>
              <a:t>Ы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3270" y="142852"/>
            <a:ext cx="3698935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ПОВТОРИ  СЛОГИ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57422" y="1714488"/>
            <a:ext cx="4429143" cy="4251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"/>
            <a:ext cx="8229600" cy="235743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4000" b="1" dirty="0" err="1" smtClean="0">
                <a:solidFill>
                  <a:srgbClr val="C00000"/>
                </a:solidFill>
              </a:rPr>
              <a:t>Са</a:t>
            </a:r>
            <a:r>
              <a:rPr lang="ru-RU" sz="4000" b="1" dirty="0" smtClean="0">
                <a:solidFill>
                  <a:srgbClr val="C00000"/>
                </a:solidFill>
              </a:rPr>
              <a:t> – </a:t>
            </a:r>
            <a:r>
              <a:rPr lang="ru-RU" sz="4000" b="1" dirty="0" err="1" smtClean="0">
                <a:solidFill>
                  <a:srgbClr val="C00000"/>
                </a:solidFill>
              </a:rPr>
              <a:t>са</a:t>
            </a:r>
            <a:r>
              <a:rPr lang="ru-RU" sz="4000" b="1" dirty="0" smtClean="0">
                <a:solidFill>
                  <a:srgbClr val="C00000"/>
                </a:solidFill>
              </a:rPr>
              <a:t> – </a:t>
            </a:r>
            <a:r>
              <a:rPr lang="ru-RU" sz="4000" b="1" dirty="0" err="1" smtClean="0">
                <a:solidFill>
                  <a:srgbClr val="C00000"/>
                </a:solidFill>
              </a:rPr>
              <a:t>са</a:t>
            </a:r>
            <a:r>
              <a:rPr lang="ru-RU" sz="4000" b="1" dirty="0" smtClean="0">
                <a:solidFill>
                  <a:srgbClr val="C00000"/>
                </a:solidFill>
              </a:rPr>
              <a:t> – летит оса.               </a:t>
            </a:r>
          </a:p>
          <a:p>
            <a:pPr>
              <a:buNone/>
            </a:pPr>
            <a:r>
              <a:rPr lang="ru-RU" sz="4000" b="1" dirty="0" smtClean="0">
                <a:solidFill>
                  <a:srgbClr val="0070C0"/>
                </a:solidFill>
              </a:rPr>
              <a:t>Су – </a:t>
            </a:r>
            <a:r>
              <a:rPr lang="ru-RU" sz="4000" b="1" dirty="0" err="1" smtClean="0">
                <a:solidFill>
                  <a:srgbClr val="0070C0"/>
                </a:solidFill>
              </a:rPr>
              <a:t>су</a:t>
            </a:r>
            <a:r>
              <a:rPr lang="ru-RU" sz="4000" b="1" dirty="0" smtClean="0">
                <a:solidFill>
                  <a:srgbClr val="0070C0"/>
                </a:solidFill>
              </a:rPr>
              <a:t> – </a:t>
            </a:r>
            <a:r>
              <a:rPr lang="ru-RU" sz="4000" b="1" dirty="0" err="1" smtClean="0">
                <a:solidFill>
                  <a:srgbClr val="0070C0"/>
                </a:solidFill>
              </a:rPr>
              <a:t>су</a:t>
            </a:r>
            <a:r>
              <a:rPr lang="ru-RU" sz="4000" b="1" dirty="0" smtClean="0">
                <a:solidFill>
                  <a:srgbClr val="0070C0"/>
                </a:solidFill>
              </a:rPr>
              <a:t> – мы видели осу.</a:t>
            </a:r>
          </a:p>
          <a:p>
            <a:pPr>
              <a:buNone/>
            </a:pPr>
            <a:r>
              <a:rPr lang="ru-RU" sz="4000" b="1" dirty="0" err="1" smtClean="0">
                <a:solidFill>
                  <a:srgbClr val="C00000"/>
                </a:solidFill>
              </a:rPr>
              <a:t>Сы</a:t>
            </a:r>
            <a:r>
              <a:rPr lang="ru-RU" sz="4000" b="1" dirty="0" smtClean="0">
                <a:solidFill>
                  <a:srgbClr val="C00000"/>
                </a:solidFill>
              </a:rPr>
              <a:t> – </a:t>
            </a:r>
            <a:r>
              <a:rPr lang="ru-RU" sz="4000" b="1" dirty="0" err="1" smtClean="0">
                <a:solidFill>
                  <a:srgbClr val="C00000"/>
                </a:solidFill>
              </a:rPr>
              <a:t>сы</a:t>
            </a:r>
            <a:r>
              <a:rPr lang="ru-RU" sz="4000" b="1" dirty="0" smtClean="0">
                <a:solidFill>
                  <a:srgbClr val="C00000"/>
                </a:solidFill>
              </a:rPr>
              <a:t> – </a:t>
            </a:r>
            <a:r>
              <a:rPr lang="ru-RU" sz="4000" b="1" dirty="0" err="1" smtClean="0">
                <a:solidFill>
                  <a:srgbClr val="C00000"/>
                </a:solidFill>
              </a:rPr>
              <a:t>сы</a:t>
            </a:r>
            <a:r>
              <a:rPr lang="ru-RU" sz="4000" b="1" dirty="0" smtClean="0">
                <a:solidFill>
                  <a:srgbClr val="C00000"/>
                </a:solidFill>
              </a:rPr>
              <a:t> – не боимся мы осы</a:t>
            </a:r>
          </a:p>
          <a:p>
            <a:pPr>
              <a:buNone/>
            </a:pPr>
            <a:r>
              <a:rPr lang="ru-RU" sz="4000" b="1" dirty="0" err="1" smtClean="0">
                <a:solidFill>
                  <a:srgbClr val="0070C0"/>
                </a:solidFill>
              </a:rPr>
              <a:t>Са</a:t>
            </a:r>
            <a:r>
              <a:rPr lang="ru-RU" sz="4000" b="1" dirty="0" smtClean="0">
                <a:solidFill>
                  <a:srgbClr val="0070C0"/>
                </a:solidFill>
              </a:rPr>
              <a:t> – </a:t>
            </a:r>
            <a:r>
              <a:rPr lang="ru-RU" sz="4000" b="1" dirty="0" err="1" smtClean="0">
                <a:solidFill>
                  <a:srgbClr val="0070C0"/>
                </a:solidFill>
              </a:rPr>
              <a:t>са</a:t>
            </a:r>
            <a:r>
              <a:rPr lang="ru-RU" sz="4000" b="1" dirty="0" smtClean="0">
                <a:solidFill>
                  <a:srgbClr val="0070C0"/>
                </a:solidFill>
              </a:rPr>
              <a:t> – </a:t>
            </a:r>
            <a:r>
              <a:rPr lang="ru-RU" sz="4000" b="1" dirty="0" err="1" smtClean="0">
                <a:solidFill>
                  <a:srgbClr val="0070C0"/>
                </a:solidFill>
              </a:rPr>
              <a:t>са</a:t>
            </a:r>
            <a:r>
              <a:rPr lang="ru-RU" sz="4000" b="1" dirty="0" smtClean="0">
                <a:solidFill>
                  <a:srgbClr val="0070C0"/>
                </a:solidFill>
              </a:rPr>
              <a:t> – улетела оса.</a:t>
            </a:r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2357430"/>
            <a:ext cx="4640136" cy="432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5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«ПОСЧИТАЙ-КА»</a:t>
            </a:r>
            <a:r>
              <a:rPr lang="ru-RU" b="1" dirty="0" smtClean="0">
                <a:solidFill>
                  <a:srgbClr val="C00000"/>
                </a:solidFill>
              </a:rPr>
              <a:t>                                                      У осы не усы, не усищи, а усики.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571612"/>
            <a:ext cx="2683689" cy="2500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571612"/>
            <a:ext cx="2683689" cy="2500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500174"/>
            <a:ext cx="2683689" cy="2500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500174"/>
            <a:ext cx="2683689" cy="2500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571612"/>
            <a:ext cx="2683689" cy="2500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643050"/>
            <a:ext cx="2683689" cy="2500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643050"/>
            <a:ext cx="2683689" cy="2500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71612"/>
            <a:ext cx="3071834" cy="2861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3985</TotalTime>
  <Words>582</Words>
  <Application>Microsoft Office PowerPoint</Application>
  <PresentationFormat>Экран (4:3)</PresentationFormat>
  <Paragraphs>125</Paragraphs>
  <Slides>67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68" baseType="lpstr">
      <vt:lpstr>Тема Office</vt:lpstr>
      <vt:lpstr>ГЛУХИЕ  СОГЛАСНЫЕ  ЗВУКИ С - Сь</vt:lpstr>
      <vt:lpstr>Загадка – </vt:lpstr>
      <vt:lpstr>Назови словечко,                             отгадай первый звук в слове.  </vt:lpstr>
      <vt:lpstr>Накачай насос ты: С-С-С.                                     Это очень просто: С-С-С. </vt:lpstr>
      <vt:lpstr>                                                                                            ЗВУК «С» ПРОИЗНОСИМ НА УЛЫБКЕ.                                                                Язык удерживать за нижними зубами. Между зубами – расстояние. Голос молчит. </vt:lpstr>
      <vt:lpstr>ТЯНЕМ  ГЛАСНЫЕ  И  СОГЛАСНЫЙ  С__</vt:lpstr>
      <vt:lpstr>ПОВТОРИ  СЛОГИ</vt:lpstr>
      <vt:lpstr> </vt:lpstr>
      <vt:lpstr>«ПОСЧИТАЙ-КА»                                                      У осы не усы, не усищи, а усики. </vt:lpstr>
      <vt:lpstr>В слове ЛЕС – последний                               твёрдый согласный звук    С.</vt:lpstr>
      <vt:lpstr>УС- УС –УС – КОЛЮЧИЙ КАКТУС                                             – последний звук                                             твёрдый согласный  ЗВУК С.</vt:lpstr>
      <vt:lpstr>ОС – ОС – ОС   - ПОДНОС</vt:lpstr>
      <vt:lpstr>ОС – ОС – ОС – НА- СОС</vt:lpstr>
      <vt:lpstr>В слове КОЛОС – последний                               твёрдый согласный звук    С.</vt:lpstr>
      <vt:lpstr>ОС - ОС - ОС    МАТРОС                 - твёрдый согласный звук    «С» В КОНЦЕ СЛОВА</vt:lpstr>
      <vt:lpstr>КОМ - ПАС</vt:lpstr>
      <vt:lpstr>СЛЕВА, СПРАВА,  МЕЖДУ</vt:lpstr>
      <vt:lpstr>СЛЕВА,  СПРАВА,   МЕЖДУ</vt:lpstr>
      <vt:lpstr>У Сони бусы.</vt:lpstr>
      <vt:lpstr>У  Сони  сумка.</vt:lpstr>
      <vt:lpstr>Собака   в   саду.</vt:lpstr>
      <vt:lpstr>У Сони собака.</vt:lpstr>
      <vt:lpstr>Варит сам самовар,                                        валит сам  самосвал, </vt:lpstr>
      <vt:lpstr>НУ, А ТЫ ПРИЯТЕЛЬ САМ, ЧТО УМЕЕШЬ ДЕЛАТЬ САМ?</vt:lpstr>
      <vt:lpstr>Слайд 25</vt:lpstr>
      <vt:lpstr>Слайд 26</vt:lpstr>
      <vt:lpstr>СТА - КАН</vt:lpstr>
      <vt:lpstr>Слоны умны, слоны сильны, Слоны спокойны и умны.</vt:lpstr>
      <vt:lpstr>СКАЖИ  ЛАСКОВО</vt:lpstr>
      <vt:lpstr>СОБАКА</vt:lpstr>
      <vt:lpstr>ГУСЬ – В СЛОВЕ ОДИН СЛОГ</vt:lpstr>
      <vt:lpstr>СО – ВА СО – ВЫ</vt:lpstr>
      <vt:lpstr>СОБАКА - В СЛОВЕ ТРИ СЛОГА</vt:lpstr>
      <vt:lpstr>СА-МО-ЛЁТ</vt:lpstr>
      <vt:lpstr>Сноп -    СНО- ПЫ</vt:lpstr>
      <vt:lpstr>СО - ТЫ</vt:lpstr>
      <vt:lpstr>МАС -КА</vt:lpstr>
      <vt:lpstr>Слайд 38</vt:lpstr>
      <vt:lpstr>ПОД КРЫШЕЙ ЧЕТЫРЕ НОЖКИ,                              А НА КРЫШЕ СУП, ДА ЛОЖКИ.</vt:lpstr>
      <vt:lpstr>На дне, где тихо и темно,                            лежит усатое бревно.</vt:lpstr>
      <vt:lpstr>МЕБЕЛЬ</vt:lpstr>
      <vt:lpstr>Повтори предложение и скажи: сколько слов в предложении?</vt:lpstr>
      <vt:lpstr>С А – П О – Г И</vt:lpstr>
      <vt:lpstr>СЛЕВА, СПРАВА,  МЕЖДУ</vt:lpstr>
      <vt:lpstr>Собака гонится за лисой.</vt:lpstr>
      <vt:lpstr>«Подскажи словечко»</vt:lpstr>
      <vt:lpstr>Сегодня ярко светит …/солнце/       </vt:lpstr>
      <vt:lpstr>Из снега намело высокий../сугроб/</vt:lpstr>
      <vt:lpstr>Солнце припекло – одеяло потекло.</vt:lpstr>
      <vt:lpstr>Слова в предложении с предлогом «С» пишутся отдельно.</vt:lpstr>
      <vt:lpstr>Света катается с горы на /… санках.</vt:lpstr>
      <vt:lpstr>?</vt:lpstr>
      <vt:lpstr>СТРА-УС СТРА-У- СЯТА</vt:lpstr>
      <vt:lpstr>На какой сугроб упадут снежинки? БУ – СЫ    в снежинке АВ – ТО – БУС   В  СНЕЖИНКЕ.</vt:lpstr>
      <vt:lpstr>.</vt:lpstr>
      <vt:lpstr>«Галка и скакалка».    И. Демьянова </vt:lpstr>
      <vt:lpstr>.</vt:lpstr>
      <vt:lpstr>СВЁКОЛЬНЫЕ  СТРАДАНИЯ</vt:lpstr>
      <vt:lpstr>Стог сена</vt:lpstr>
      <vt:lpstr>Вася косил косилкой спелый овёс.</vt:lpstr>
      <vt:lpstr>СО  - СОВЫ</vt:lpstr>
      <vt:lpstr>Слайд 62</vt:lpstr>
      <vt:lpstr>.</vt:lpstr>
      <vt:lpstr>ПРЕДЛОЖИТЕ  РЕБЁНКУ ПОВТОРИТЬ СЛОГИ  И  СЛОЖИТЬ   ИХ   ИЗ  БУКВ магнитной или разрезной азбуки</vt:lpstr>
      <vt:lpstr>СИ -                  СИНИЦА</vt:lpstr>
      <vt:lpstr>Слайд 66</vt:lpstr>
      <vt:lpstr>ЧА - СЫ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ГЛУХИЕ  СОГЛАСНЫЕ ЗВУКИ  С - Сь</dc:title>
  <dc:creator>111</dc:creator>
  <cp:lastModifiedBy>111</cp:lastModifiedBy>
  <cp:revision>66</cp:revision>
  <dcterms:created xsi:type="dcterms:W3CDTF">2019-10-13T01:47:33Z</dcterms:created>
  <dcterms:modified xsi:type="dcterms:W3CDTF">2020-08-10T09:29:52Z</dcterms:modified>
</cp:coreProperties>
</file>